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1"/>
  </p:notesMasterIdLst>
  <p:sldIdLst>
    <p:sldId id="256" r:id="rId3"/>
    <p:sldId id="261" r:id="rId4"/>
    <p:sldId id="283" r:id="rId5"/>
    <p:sldId id="294" r:id="rId6"/>
    <p:sldId id="293" r:id="rId7"/>
    <p:sldId id="298" r:id="rId8"/>
    <p:sldId id="277" r:id="rId9"/>
    <p:sldId id="263" r:id="rId10"/>
  </p:sldIdLst>
  <p:sldSz cx="12192000" cy="6858000"/>
  <p:notesSz cx="6858000" cy="9144000"/>
  <p:embeddedFontLst>
    <p:embeddedFont>
      <p:font typeface="Poppins" panose="00000500000000000000" pitchFamily="2" charset="0"/>
      <p:regular r:id="rId15"/>
    </p:embeddedFont>
    <p:embeddedFont>
      <p:font typeface="等线" panose="02010600030101010101" charset="-122"/>
      <p:regular r:id="rId1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4145"/>
    <a:srgbClr val="5F23F0"/>
    <a:srgbClr val="FF8800"/>
    <a:srgbClr val="E97B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3BF52C-2900-ED47-BF31-436EF02CC6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4E932C-7304-8F4C-AF7F-F339DE8A4C0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4E932C-7304-8F4C-AF7F-F339DE8A4C0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4DE93-7BCC-DA44-85A9-84B8CAE400E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4D633-3D69-0842-999C-4CDCCB2D18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twitter.com/Tintinland2021" TargetMode="External"/><Relationship Id="rId3" Type="http://schemas.openxmlformats.org/officeDocument/2006/relationships/hyperlink" Target="https://discord.com/invite/hAmTfTQYgH" TargetMode="External"/><Relationship Id="rId2" Type="http://schemas.openxmlformats.org/officeDocument/2006/relationships/hyperlink" Target="https://www.youtube.com/channel/UCDpcMcnfYHHdvn8ym10cGlA" TargetMode="Externa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73573" y="-74025"/>
            <a:ext cx="12339145" cy="6999890"/>
          </a:xfrm>
          <a:prstGeom prst="rect">
            <a:avLst/>
          </a:prstGeom>
          <a:gradFill flip="none" rotWithShape="1">
            <a:gsLst>
              <a:gs pos="0">
                <a:srgbClr val="5F23F0">
                  <a:alpha val="3000"/>
                </a:srgbClr>
              </a:gs>
              <a:gs pos="100000">
                <a:schemeClr val="bg1">
                  <a:lumMod val="95000"/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55560" y="4544378"/>
            <a:ext cx="430339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以太坊开发入门实战</a:t>
            </a:r>
            <a:endParaRPr lang="zh-CN" altLang="en-US" sz="3600" b="1" dirty="0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806" y="2708747"/>
            <a:ext cx="3152775" cy="143434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969770" y="5448935"/>
            <a:ext cx="20910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b="1"/>
              <a:t>Autark from DODO</a:t>
            </a:r>
            <a:endParaRPr lang="en-US" altLang="zh-CN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86971" y="58617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课程大纲</a:t>
            </a:r>
            <a:endParaRPr kumimoji="1"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976772" y="131738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从与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DApp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应用交互开始，认识以太坊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20437" y="127859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第一节：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83122" y="3494165"/>
            <a:ext cx="4864669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1400" dirty="0"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合约项目工程化</a:t>
            </a:r>
            <a:endParaRPr lang="zh-CN" altLang="it-IT" sz="1400" dirty="0"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5357" y="197010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第二节：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71692" y="199937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解刨合约交易，入门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Solidity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6787" y="268130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第三节：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6787" y="349474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第四节：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76772" y="4251085"/>
            <a:ext cx="486466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dirty="0">
                <a:solidFill>
                  <a:srgbClr val="7030A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链上数据记录与检索</a:t>
            </a:r>
            <a:endParaRPr lang="zh-CN" altLang="en-US" sz="2000" b="1" dirty="0">
              <a:solidFill>
                <a:srgbClr val="7030A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20437" y="421229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第五节：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971692" y="4969270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it-IT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前端与合约的交互开发 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&amp;&amp; </a:t>
            </a:r>
            <a:r>
              <a:rPr lang="zh-CN" altLang="it-IT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  <a:sym typeface="+mn-ea"/>
              </a:rPr>
              <a:t>合约安全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15357" y="4930475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第六节：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983122" y="576365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经典业务场景的合约解析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6787" y="5724860"/>
            <a:ext cx="12014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it-IT" sz="2000" b="1" dirty="0">
                <a:solidFill>
                  <a:srgbClr val="5F23F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第七节：</a:t>
            </a:r>
            <a:endParaRPr lang="zh-CN" altLang="it-IT" sz="2000" b="1" dirty="0">
              <a:solidFill>
                <a:srgbClr val="5F23F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28207" y="2708035"/>
            <a:ext cx="486466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Solidity 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开发实战</a:t>
            </a:r>
            <a:endParaRPr lang="zh-CN" altLang="en-US" sz="1500" dirty="0">
              <a:solidFill>
                <a:schemeClr val="bg2">
                  <a:lumMod val="50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348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000" dirty="0"/>
              <a:t>第五节：链上数据记录与检索</a:t>
            </a:r>
            <a:endParaRPr kumimoji="1"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276860" y="1228725"/>
            <a:ext cx="7108825" cy="4554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b="1"/>
              <a:t>TheGraph </a:t>
            </a:r>
            <a:endParaRPr lang="en-US" altLang="zh-CN" sz="2000" b="1"/>
          </a:p>
          <a:p>
            <a:pPr algn="l"/>
            <a:endParaRPr lang="en-US" altLang="zh-CN"/>
          </a:p>
          <a:p>
            <a:pPr algn="l"/>
            <a:r>
              <a:rPr lang="en-US" altLang="zh-CN"/>
              <a:t>- </a:t>
            </a:r>
            <a:r>
              <a:rPr lang="zh-CN" altLang="en-US"/>
              <a:t>用于索引区块链上的数据。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</a:t>
            </a:r>
            <a:r>
              <a:rPr lang="zh-CN" altLang="en-US"/>
              <a:t>提供索引数据查询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</a:t>
            </a:r>
            <a:r>
              <a:rPr lang="zh-CN" altLang="en-US"/>
              <a:t>支持多链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</a:t>
            </a:r>
            <a:r>
              <a:rPr lang="zh-CN" altLang="en-US"/>
              <a:t>有托管服务和去中心化服务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348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kumimoji="1" lang="zh-CN" altLang="en-US" sz="2000" dirty="0">
                <a:sym typeface="+mn-ea"/>
              </a:rPr>
              <a:t>第五节：链上数据记录与检索</a:t>
            </a:r>
            <a:endParaRPr kumimoji="1" lang="zh-CN" altLang="en-US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814070" y="1652270"/>
            <a:ext cx="52895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当不使用索引技术时，我们怎么为</a:t>
            </a:r>
            <a:r>
              <a:rPr lang="en-US" altLang="zh-CN"/>
              <a:t>Dapp</a:t>
            </a:r>
            <a:r>
              <a:rPr lang="zh-CN" altLang="en-US"/>
              <a:t>提供数据？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25830" y="2793365"/>
            <a:ext cx="432689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后端支持：</a:t>
            </a:r>
            <a:endParaRPr lang="zh-CN" altLang="en-US"/>
          </a:p>
          <a:p>
            <a:r>
              <a:rPr lang="en-US" altLang="zh-CN"/>
              <a:t>    1</a:t>
            </a:r>
            <a:r>
              <a:rPr lang="zh-CN" altLang="en-US"/>
              <a:t>、找寻节点</a:t>
            </a:r>
            <a:r>
              <a:rPr lang="en-US" altLang="zh-CN"/>
              <a:t>RPC</a:t>
            </a:r>
            <a:r>
              <a:rPr lang="zh-CN" altLang="en-US"/>
              <a:t>或者自己维护节点</a:t>
            </a:r>
            <a:r>
              <a:rPr lang="en-US" altLang="zh-CN"/>
              <a:t>RPC</a:t>
            </a:r>
            <a:endParaRPr lang="en-US" altLang="zh-CN"/>
          </a:p>
          <a:p>
            <a:r>
              <a:rPr lang="en-US" altLang="zh-CN"/>
              <a:t>    2</a:t>
            </a:r>
            <a:r>
              <a:rPr lang="zh-CN" altLang="en-US"/>
              <a:t>、对智能合约进行事件监听</a:t>
            </a:r>
            <a:endParaRPr lang="zh-CN" altLang="en-US"/>
          </a:p>
          <a:p>
            <a:r>
              <a:rPr lang="zh-CN" altLang="en-US"/>
              <a:t>    </a:t>
            </a:r>
            <a:r>
              <a:rPr lang="en-US" altLang="zh-CN"/>
              <a:t>3</a:t>
            </a:r>
            <a:r>
              <a:rPr lang="zh-CN" altLang="en-US"/>
              <a:t>、根据事件组织数据落库</a:t>
            </a:r>
            <a:endParaRPr lang="zh-CN" altLang="en-US"/>
          </a:p>
          <a:p>
            <a:r>
              <a:rPr lang="zh-CN" altLang="en-US"/>
              <a:t>    </a:t>
            </a:r>
            <a:r>
              <a:rPr lang="en-US" altLang="zh-CN"/>
              <a:t>4</a:t>
            </a:r>
            <a:r>
              <a:rPr lang="zh-CN" altLang="en-US"/>
              <a:t>、提供查询接口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348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kumimoji="1" lang="zh-CN" altLang="en-US" sz="2000" dirty="0">
                <a:sym typeface="+mn-ea"/>
              </a:rPr>
              <a:t>第五节：链上数据记录与检索</a:t>
            </a:r>
            <a:endParaRPr kumimoji="1" lang="zh-CN" altLang="en-US" sz="2000" dirty="0"/>
          </a:p>
        </p:txBody>
      </p:sp>
      <p:sp>
        <p:nvSpPr>
          <p:cNvPr id="7" name="文本框 6"/>
          <p:cNvSpPr txBox="1"/>
          <p:nvPr/>
        </p:nvSpPr>
        <p:spPr>
          <a:xfrm>
            <a:off x="878840" y="1632585"/>
            <a:ext cx="35115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使用</a:t>
            </a:r>
            <a:r>
              <a:rPr lang="en-US" altLang="zh-CN"/>
              <a:t>TheGraph</a:t>
            </a:r>
            <a:r>
              <a:rPr lang="zh-CN" altLang="en-US"/>
              <a:t>对</a:t>
            </a:r>
            <a:r>
              <a:rPr lang="en-US" altLang="zh-CN"/>
              <a:t>Dapp</a:t>
            </a:r>
            <a:r>
              <a:rPr lang="zh-CN" altLang="en-US"/>
              <a:t>开发的好处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82345" y="2313305"/>
            <a:ext cx="418973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、节省节点维护的成本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、节省</a:t>
            </a:r>
            <a:r>
              <a:rPr lang="en-US" altLang="zh-CN"/>
              <a:t>Web Api</a:t>
            </a:r>
            <a:r>
              <a:rPr lang="zh-CN" altLang="en-US"/>
              <a:t>开发的成本</a:t>
            </a:r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、节省存储维护的成本</a:t>
            </a:r>
            <a:endParaRPr lang="zh-CN" altLang="en-US"/>
          </a:p>
          <a:p>
            <a:r>
              <a:rPr lang="en-US" altLang="zh-CN"/>
              <a:t>4</a:t>
            </a:r>
            <a:r>
              <a:rPr lang="zh-CN" altLang="en-US"/>
              <a:t>、减少了数据索引的底层逻辑代码开发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6971" y="586174"/>
            <a:ext cx="348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kumimoji="1" lang="zh-CN" altLang="en-US" sz="2000" dirty="0">
                <a:sym typeface="+mn-ea"/>
              </a:rPr>
              <a:t>第五节：链上数据记录与检索</a:t>
            </a:r>
            <a:endParaRPr kumimoji="1" lang="zh-CN" altLang="en-US" sz="2000" dirty="0"/>
          </a:p>
        </p:txBody>
      </p:sp>
      <p:sp>
        <p:nvSpPr>
          <p:cNvPr id="7" name="文本框 6"/>
          <p:cNvSpPr txBox="1"/>
          <p:nvPr/>
        </p:nvSpPr>
        <p:spPr>
          <a:xfrm>
            <a:off x="878840" y="1632585"/>
            <a:ext cx="57359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在</a:t>
            </a:r>
            <a:r>
              <a:rPr lang="en-US" altLang="zh-CN"/>
              <a:t>TheGraph</a:t>
            </a:r>
            <a:r>
              <a:rPr lang="zh-CN" altLang="en-US"/>
              <a:t>的托管服务上部署自己的</a:t>
            </a:r>
            <a:r>
              <a:rPr lang="en-US" altLang="zh-CN"/>
              <a:t>subgraph</a:t>
            </a:r>
            <a:r>
              <a:rPr lang="zh-CN" altLang="en-US"/>
              <a:t>索引数据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82345" y="2313305"/>
            <a:ext cx="397700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、给合约增加</a:t>
            </a:r>
            <a:r>
              <a:rPr lang="en-US" altLang="zh-CN"/>
              <a:t>event</a:t>
            </a:r>
            <a:endParaRPr lang="en-US" altLang="zh-CN"/>
          </a:p>
          <a:p>
            <a:r>
              <a:rPr lang="en-US" altLang="zh-CN"/>
              <a:t>2</a:t>
            </a:r>
            <a:r>
              <a:rPr lang="zh-CN" altLang="en-US"/>
              <a:t>、部署至</a:t>
            </a:r>
            <a:r>
              <a:rPr lang="en-US" altLang="zh-CN"/>
              <a:t>Rinkeby</a:t>
            </a:r>
            <a:r>
              <a:rPr lang="zh-CN" altLang="en-US"/>
              <a:t>网络</a:t>
            </a:r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、编写并部署</a:t>
            </a:r>
            <a:r>
              <a:rPr lang="en-US" altLang="zh-CN"/>
              <a:t>subgraph</a:t>
            </a:r>
            <a:r>
              <a:rPr lang="zh-CN" altLang="en-US"/>
              <a:t>进行数据索引</a:t>
            </a:r>
            <a:endParaRPr lang="zh-CN" altLang="en-US"/>
          </a:p>
          <a:p>
            <a:r>
              <a:rPr lang="en-US" altLang="zh-CN"/>
              <a:t>4</a:t>
            </a:r>
            <a:r>
              <a:rPr lang="zh-CN" altLang="en-US"/>
              <a:t>、查询索引的数据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82345" y="3952875"/>
            <a:ext cx="734631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subgraph</a:t>
            </a:r>
            <a:r>
              <a:rPr lang="zh-CN" altLang="en-US"/>
              <a:t>开发文档</a:t>
            </a:r>
            <a:r>
              <a:rPr lang="en-US" altLang="zh-CN"/>
              <a:t>:https://thegraph.com/docs/en/developer/quick-start/</a:t>
            </a:r>
            <a:endParaRPr lang="en-US" altLang="zh-C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32064" y="499556"/>
            <a:ext cx="1240561" cy="5643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86971" y="586174"/>
            <a:ext cx="348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sz="2000" dirty="0">
                <a:sym typeface="+mn-ea"/>
              </a:rPr>
              <a:t>第五节：链上数据记录与检索</a:t>
            </a:r>
            <a:endParaRPr kumimoji="1"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878697" y="586174"/>
            <a:ext cx="103393" cy="400110"/>
          </a:xfrm>
          <a:prstGeom prst="rect">
            <a:avLst/>
          </a:prstGeom>
          <a:gradFill flip="none" rotWithShape="1">
            <a:gsLst>
              <a:gs pos="0">
                <a:srgbClr val="5F23F0"/>
              </a:gs>
              <a:gs pos="100000">
                <a:srgbClr val="E6414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80365" y="1064260"/>
            <a:ext cx="17875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/>
              <a:t>第五节课作业：</a:t>
            </a:r>
            <a:endParaRPr lang="zh-CN" altLang="en-US" b="1"/>
          </a:p>
        </p:txBody>
      </p:sp>
      <p:sp>
        <p:nvSpPr>
          <p:cNvPr id="2" name="文本框 1"/>
          <p:cNvSpPr txBox="1"/>
          <p:nvPr/>
        </p:nvSpPr>
        <p:spPr>
          <a:xfrm>
            <a:off x="878840" y="1694180"/>
            <a:ext cx="795274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- </a:t>
            </a:r>
            <a:r>
              <a:rPr lang="zh-CN" altLang="en-US"/>
              <a:t>为CrowdFunding合约的</a:t>
            </a:r>
            <a:r>
              <a:rPr lang="en-US" altLang="zh-CN"/>
              <a:t>bid</a:t>
            </a:r>
            <a:r>
              <a:rPr lang="zh-CN" altLang="en-US"/>
              <a:t>操作增加事件，抛出</a:t>
            </a:r>
            <a:r>
              <a:rPr lang="en-US" altLang="zh-CN"/>
              <a:t>bid</a:t>
            </a:r>
            <a:r>
              <a:rPr lang="zh-CN" altLang="en-US"/>
              <a:t>用户的地址及campaignID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</a:t>
            </a:r>
            <a:r>
              <a:rPr lang="zh-CN" altLang="en-US"/>
              <a:t>编写</a:t>
            </a:r>
            <a:r>
              <a:rPr lang="en-US" altLang="zh-CN"/>
              <a:t>subgraph</a:t>
            </a:r>
            <a:r>
              <a:rPr lang="zh-CN" altLang="en-US"/>
              <a:t>索引</a:t>
            </a:r>
            <a:r>
              <a:rPr lang="en-US" altLang="zh-CN"/>
              <a:t>bid</a:t>
            </a:r>
            <a:r>
              <a:rPr lang="zh-CN" altLang="en-US"/>
              <a:t>事件，并部署至</a:t>
            </a:r>
            <a:r>
              <a:rPr lang="en-US" altLang="zh-CN"/>
              <a:t>TheGraph</a:t>
            </a:r>
            <a:r>
              <a:rPr lang="zh-CN" altLang="en-US"/>
              <a:t>托管网络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- </a:t>
            </a:r>
            <a:r>
              <a:rPr lang="zh-CN" altLang="en-US"/>
              <a:t>使用</a:t>
            </a:r>
            <a:r>
              <a:rPr lang="en-US" altLang="zh-CN"/>
              <a:t>remix</a:t>
            </a:r>
            <a:r>
              <a:rPr lang="zh-CN" altLang="en-US"/>
              <a:t>发送</a:t>
            </a:r>
            <a:r>
              <a:rPr lang="en-US" altLang="zh-CN"/>
              <a:t>bid</a:t>
            </a:r>
            <a:r>
              <a:rPr lang="zh-CN" altLang="en-US"/>
              <a:t>交易，从你部署</a:t>
            </a:r>
            <a:r>
              <a:rPr lang="en-US" altLang="zh-CN"/>
              <a:t>subgraph playground</a:t>
            </a:r>
            <a:r>
              <a:rPr lang="zh-CN" altLang="en-US"/>
              <a:t>查询你的数据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73573" y="-74025"/>
            <a:ext cx="12339145" cy="6999890"/>
          </a:xfrm>
          <a:prstGeom prst="rect">
            <a:avLst/>
          </a:prstGeom>
          <a:gradFill flip="none" rotWithShape="1">
            <a:gsLst>
              <a:gs pos="0">
                <a:srgbClr val="5F23F0">
                  <a:alpha val="3000"/>
                </a:srgbClr>
              </a:gs>
              <a:gs pos="100000">
                <a:schemeClr val="bg1">
                  <a:lumMod val="95000"/>
                  <a:alpha val="56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95800" y="1231782"/>
            <a:ext cx="2582666" cy="1174977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353939" y="5838041"/>
            <a:ext cx="114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2"/>
              </a:rPr>
              <a:t>YouTube</a:t>
            </a:r>
            <a:endParaRPr lang="en-GB" altLang="zh-CN" b="1" u="sng" dirty="0">
              <a:solidFill>
                <a:srgbClr val="7030A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48779" y="5838041"/>
            <a:ext cx="1020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3"/>
              </a:rPr>
              <a:t>Discord</a:t>
            </a:r>
            <a:endParaRPr lang="en-GB" altLang="zh-CN" b="1" dirty="0">
              <a:solidFill>
                <a:srgbClr val="7030A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06427" y="4563722"/>
            <a:ext cx="1238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b="1" dirty="0" err="1"/>
              <a:t>TinTin</a:t>
            </a:r>
            <a:r>
              <a:rPr lang="zh-CN" altLang="en-US" sz="1400" b="1" dirty="0"/>
              <a:t>公众号</a:t>
            </a:r>
            <a:endParaRPr lang="zh-CN" altLang="en-US" sz="1400" b="1" dirty="0"/>
          </a:p>
        </p:txBody>
      </p:sp>
      <p:sp>
        <p:nvSpPr>
          <p:cNvPr id="17" name="文本框 16"/>
          <p:cNvSpPr txBox="1"/>
          <p:nvPr/>
        </p:nvSpPr>
        <p:spPr>
          <a:xfrm>
            <a:off x="3950555" y="5853351"/>
            <a:ext cx="949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u="sng" dirty="0">
                <a:solidFill>
                  <a:srgbClr val="7030A0"/>
                </a:solidFill>
                <a:hlinkClick r:id="rId4"/>
              </a:rPr>
              <a:t>Twitter</a:t>
            </a:r>
            <a:endParaRPr lang="en-GB" altLang="zh-CN" b="1" u="sng" dirty="0">
              <a:solidFill>
                <a:srgbClr val="7030A0"/>
              </a:solidFill>
            </a:endParaRPr>
          </a:p>
        </p:txBody>
      </p:sp>
      <p:cxnSp>
        <p:nvCxnSpPr>
          <p:cNvPr id="20" name="直线连接符 19"/>
          <p:cNvCxnSpPr/>
          <p:nvPr/>
        </p:nvCxnSpPr>
        <p:spPr>
          <a:xfrm>
            <a:off x="5127201" y="5739147"/>
            <a:ext cx="0" cy="546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线连接符 20"/>
          <p:cNvCxnSpPr/>
          <p:nvPr/>
        </p:nvCxnSpPr>
        <p:spPr>
          <a:xfrm>
            <a:off x="6622041" y="5741051"/>
            <a:ext cx="0" cy="546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0347" y="2992149"/>
            <a:ext cx="1404883" cy="137715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2990" y="2978285"/>
            <a:ext cx="1404884" cy="140488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983782" y="4550418"/>
            <a:ext cx="1238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b="1" dirty="0" err="1"/>
              <a:t>TinTin</a:t>
            </a:r>
            <a:r>
              <a:rPr lang="zh-CN" altLang="en-US" sz="1400" b="1" dirty="0"/>
              <a:t>小助手</a:t>
            </a:r>
            <a:endParaRPr lang="zh-CN" altLang="en-US" sz="14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771</Words>
  <Application>WPS 表格</Application>
  <PresentationFormat>宽屏</PresentationFormat>
  <Paragraphs>103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方正书宋_GBK</vt:lpstr>
      <vt:lpstr>Wingdings</vt:lpstr>
      <vt:lpstr>Poppins</vt:lpstr>
      <vt:lpstr>等线</vt:lpstr>
      <vt:lpstr>微软雅黑</vt:lpstr>
      <vt:lpstr>汉仪旗黑</vt:lpstr>
      <vt:lpstr>宋体</vt:lpstr>
      <vt:lpstr>Arial Unicode MS</vt:lpstr>
      <vt:lpstr>等线 Light</vt:lpstr>
      <vt:lpstr>汉仪中等线KW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Yixiao Cai</dc:creator>
  <cp:lastModifiedBy>niutaotao</cp:lastModifiedBy>
  <cp:revision>175</cp:revision>
  <dcterms:created xsi:type="dcterms:W3CDTF">2022-02-21T14:52:18Z</dcterms:created>
  <dcterms:modified xsi:type="dcterms:W3CDTF">2022-02-21T14:52:18Z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2052-3.4.2.5348</vt:lpwstr>
  </property>
</Properties>
</file>

<file path=docProps/thumbnail.jpeg>
</file>